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323" r:id="rId12"/>
    <p:sldId id="266" r:id="rId13"/>
    <p:sldId id="267" r:id="rId14"/>
    <p:sldId id="273" r:id="rId15"/>
    <p:sldId id="265" r:id="rId16"/>
    <p:sldId id="268" r:id="rId17"/>
    <p:sldId id="269" r:id="rId18"/>
    <p:sldId id="270" r:id="rId19"/>
    <p:sldId id="324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AFF-B6F9-4972-B148-873D2C0D521D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50E-CB68-4AF5-B1A9-D6491CABA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369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AFF-B6F9-4972-B148-873D2C0D521D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50E-CB68-4AF5-B1A9-D6491CABA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54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AFF-B6F9-4972-B148-873D2C0D521D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50E-CB68-4AF5-B1A9-D6491CABA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04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AFF-B6F9-4972-B148-873D2C0D521D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50E-CB68-4AF5-B1A9-D6491CABA753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744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AFF-B6F9-4972-B148-873D2C0D521D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50E-CB68-4AF5-B1A9-D6491CABA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504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AFF-B6F9-4972-B148-873D2C0D521D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50E-CB68-4AF5-B1A9-D6491CABA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584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AFF-B6F9-4972-B148-873D2C0D521D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50E-CB68-4AF5-B1A9-D6491CABA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6692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AFF-B6F9-4972-B148-873D2C0D521D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50E-CB68-4AF5-B1A9-D6491CABA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452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AFF-B6F9-4972-B148-873D2C0D521D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50E-CB68-4AF5-B1A9-D6491CABA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95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AFF-B6F9-4972-B148-873D2C0D521D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50E-CB68-4AF5-B1A9-D6491CABA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55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AFF-B6F9-4972-B148-873D2C0D521D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50E-CB68-4AF5-B1A9-D6491CABA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22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AFF-B6F9-4972-B148-873D2C0D521D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50E-CB68-4AF5-B1A9-D6491CABA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7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AFF-B6F9-4972-B148-873D2C0D521D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50E-CB68-4AF5-B1A9-D6491CABA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32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AFF-B6F9-4972-B148-873D2C0D521D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50E-CB68-4AF5-B1A9-D6491CABA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88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AFF-B6F9-4972-B148-873D2C0D521D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50E-CB68-4AF5-B1A9-D6491CABA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21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AFF-B6F9-4972-B148-873D2C0D521D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50E-CB68-4AF5-B1A9-D6491CABA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46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AFF-B6F9-4972-B148-873D2C0D521D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F50E-CB68-4AF5-B1A9-D6491CABA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68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E3AFF-B6F9-4972-B148-873D2C0D521D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9F50E-CB68-4AF5-B1A9-D6491CABA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400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rotterdamkaart.nl/kaart-1936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Duitsers op de dam 1940">
            <a:extLst>
              <a:ext uri="{FF2B5EF4-FFF2-40B4-BE49-F238E27FC236}">
                <a16:creationId xmlns:a16="http://schemas.microsoft.com/office/drawing/2014/main" id="{3124F79F-AA52-4F14-ABEE-A3434EF47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600"/>
            <a:ext cx="12192000" cy="78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0D99F3-6F92-4901-91C3-B4D65DF0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465184"/>
            <a:ext cx="10353761" cy="1326321"/>
          </a:xfrm>
        </p:spPr>
        <p:txBody>
          <a:bodyPr>
            <a:normAutofit/>
          </a:bodyPr>
          <a:lstStyle/>
          <a:p>
            <a:r>
              <a:rPr lang="nl-NL" sz="4400" dirty="0">
                <a:highlight>
                  <a:srgbClr val="800000"/>
                </a:highlight>
              </a:rPr>
              <a:t>De Duitse bezetting van Nederland</a:t>
            </a:r>
          </a:p>
        </p:txBody>
      </p:sp>
    </p:spTree>
    <p:extLst>
      <p:ext uri="{BB962C8B-B14F-4D97-AF65-F5344CB8AC3E}">
        <p14:creationId xmlns:p14="http://schemas.microsoft.com/office/powerpoint/2010/main" val="412441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F09BD-E094-44A8-AA92-55EDBB31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32F009-3F1B-4FFA-960D-098F1CD43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 descr="Afbeeldingsresultaat voor rotterdam bombardement vuurlinie">
            <a:extLst>
              <a:ext uri="{FF2B5EF4-FFF2-40B4-BE49-F238E27FC236}">
                <a16:creationId xmlns:a16="http://schemas.microsoft.com/office/drawing/2014/main" id="{7F395F17-EAEF-4BCB-9526-4C9D63DDF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57163"/>
            <a:ext cx="9563100" cy="6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378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Tijdelijke aanduiding voor inhoud 3">
            <a:extLst>
              <a:ext uri="{FF2B5EF4-FFF2-40B4-BE49-F238E27FC236}">
                <a16:creationId xmlns:a16="http://schemas.microsoft.com/office/drawing/2014/main" id="{042C58F4-A372-49F2-880B-132028AA76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247" y="966787"/>
            <a:ext cx="11989505" cy="49244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0DEFBD-72F7-43C1-B474-621A7E391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DC6897-6CA1-4883-8375-3936518D1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5EAFBB8-9CD2-460D-A4D6-6A0E46F134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4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970805-4063-4B58-9B9B-97D5DFF6A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69" y="1122363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95659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1A155-1813-4F3E-A296-FD05F68E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677686-D9E6-4074-99CF-87DDE07B8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Afbeeldingsresultaat voor bombardement pad rotterdam">
            <a:extLst>
              <a:ext uri="{FF2B5EF4-FFF2-40B4-BE49-F238E27FC236}">
                <a16:creationId xmlns:a16="http://schemas.microsoft.com/office/drawing/2014/main" id="{E406738E-1B7B-41C5-B311-EE7D50359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b="15556"/>
          <a:stretch/>
        </p:blipFill>
        <p:spPr bwMode="auto">
          <a:xfrm>
            <a:off x="1771649" y="47061"/>
            <a:ext cx="8105776" cy="65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man zonder hart rotterdam">
            <a:extLst>
              <a:ext uri="{FF2B5EF4-FFF2-40B4-BE49-F238E27FC236}">
                <a16:creationId xmlns:a16="http://schemas.microsoft.com/office/drawing/2014/main" id="{F57395E6-1AFD-48CF-A953-5CA113424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0"/>
            <a:ext cx="5262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7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7C577-40E4-4ED0-B2BF-E2DE75E31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710827-DEDE-40F0-A6E6-E13EC56AA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266" name="Picture 2" descr="Afbeeldingsresultaat voor kerkstraat strijen bombardement">
            <a:extLst>
              <a:ext uri="{FF2B5EF4-FFF2-40B4-BE49-F238E27FC236}">
                <a16:creationId xmlns:a16="http://schemas.microsoft.com/office/drawing/2014/main" id="{6860C802-3F85-4992-B2F6-EF00B2C3D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2"/>
          <a:stretch/>
        </p:blipFill>
        <p:spPr bwMode="auto">
          <a:xfrm>
            <a:off x="1955800" y="141113"/>
            <a:ext cx="8280400" cy="657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814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FCAD9-1A82-496A-A09D-9D6DBCF2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24036"/>
            <a:ext cx="10353761" cy="1326321"/>
          </a:xfrm>
        </p:spPr>
        <p:txBody>
          <a:bodyPr/>
          <a:lstStyle/>
          <a:p>
            <a:r>
              <a:rPr lang="nl-NL" dirty="0"/>
              <a:t>Fase I: acceptatie en aanpassing</a:t>
            </a:r>
            <a:br>
              <a:rPr lang="nl-NL" dirty="0"/>
            </a:br>
            <a:r>
              <a:rPr lang="nn-NO" dirty="0"/>
              <a:t>(15 mei 1940-feb 1941)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289254-9D0F-4B3D-990A-F754F0F0F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437901"/>
          </a:xfrm>
        </p:spPr>
        <p:txBody>
          <a:bodyPr>
            <a:normAutofit/>
          </a:bodyPr>
          <a:lstStyle/>
          <a:p>
            <a:r>
              <a:rPr lang="nl-NL" sz="3200" dirty="0"/>
              <a:t>Broedervolk</a:t>
            </a:r>
          </a:p>
          <a:p>
            <a:r>
              <a:rPr lang="nl-NL" sz="3200" dirty="0"/>
              <a:t>“ijzeren hand in de fluwelen handschoen.”</a:t>
            </a:r>
          </a:p>
          <a:p>
            <a:r>
              <a:rPr lang="nl-NL" sz="3200" dirty="0"/>
              <a:t>Nederland meer </a:t>
            </a:r>
            <a:r>
              <a:rPr lang="nl-NL" sz="3200" i="1" dirty="0"/>
              <a:t>gestuurd </a:t>
            </a:r>
            <a:r>
              <a:rPr lang="nl-NL" sz="3200" dirty="0"/>
              <a:t>dan </a:t>
            </a:r>
            <a:r>
              <a:rPr lang="nl-NL" sz="3200" i="1" dirty="0"/>
              <a:t>bestuurd.</a:t>
            </a:r>
          </a:p>
          <a:p>
            <a:r>
              <a:rPr lang="nl-NL" sz="3200" dirty="0"/>
              <a:t>Economisch gelijker aan elkaar NL-DU</a:t>
            </a:r>
          </a:p>
          <a:p>
            <a:r>
              <a:rPr lang="nl-NL" sz="3200" dirty="0"/>
              <a:t>Bedrijven gedwongen tot collaboratie</a:t>
            </a:r>
          </a:p>
          <a:p>
            <a:r>
              <a:rPr lang="nl-NL" sz="3200" dirty="0"/>
              <a:t>Niet al te strenge Jodenpolitiek. </a:t>
            </a:r>
          </a:p>
        </p:txBody>
      </p:sp>
    </p:spTree>
    <p:extLst>
      <p:ext uri="{BB962C8B-B14F-4D97-AF65-F5344CB8AC3E}">
        <p14:creationId xmlns:p14="http://schemas.microsoft.com/office/powerpoint/2010/main" val="229553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90DEFBD-72F7-43C1-B474-621A7E391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1DC6897-6CA1-4883-8375-3936518D1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Afbeeldingsresultaat voor Joodse migratie Gouden Eeuw">
            <a:extLst>
              <a:ext uri="{FF2B5EF4-FFF2-40B4-BE49-F238E27FC236}">
                <a16:creationId xmlns:a16="http://schemas.microsoft.com/office/drawing/2014/main" id="{A07AC8DF-8E4D-4A37-8559-CAFDC8E196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9"/>
          <a:stretch/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6078B63-CF12-44C8-97D6-2B76D859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69" y="1122363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highlight>
                  <a:srgbClr val="800000"/>
                </a:highlight>
              </a:rPr>
              <a:t>Nederlandse geschiedenis met Joden</a:t>
            </a:r>
          </a:p>
        </p:txBody>
      </p:sp>
    </p:spTree>
    <p:extLst>
      <p:ext uri="{BB962C8B-B14F-4D97-AF65-F5344CB8AC3E}">
        <p14:creationId xmlns:p14="http://schemas.microsoft.com/office/powerpoint/2010/main" val="94985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B64405-904B-4181-A97F-D14A7E300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9218" name="Picture 2" descr="Afbeeldingsresultaat voor synagoge amsterdam">
            <a:extLst>
              <a:ext uri="{FF2B5EF4-FFF2-40B4-BE49-F238E27FC236}">
                <a16:creationId xmlns:a16="http://schemas.microsoft.com/office/drawing/2014/main" id="{D2DF68F0-C724-47A6-A563-3FF038E3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43" y="33337"/>
            <a:ext cx="10166654" cy="67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beeldingsresultaat voor Februaristaking monument">
            <a:extLst>
              <a:ext uri="{FF2B5EF4-FFF2-40B4-BE49-F238E27FC236}">
                <a16:creationId xmlns:a16="http://schemas.microsoft.com/office/drawing/2014/main" id="{82907FBB-F8D7-4A89-B0A5-3D2F007E6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" y="0"/>
            <a:ext cx="12005992" cy="774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BF1C061-E462-4AC4-916D-3A00559596F0}"/>
              </a:ext>
            </a:extLst>
          </p:cNvPr>
          <p:cNvSpPr txBox="1"/>
          <p:nvPr/>
        </p:nvSpPr>
        <p:spPr>
          <a:xfrm>
            <a:off x="4429958" y="4368747"/>
            <a:ext cx="599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De Dokwerker</a:t>
            </a:r>
          </a:p>
        </p:txBody>
      </p:sp>
    </p:spTree>
    <p:extLst>
      <p:ext uri="{BB962C8B-B14F-4D97-AF65-F5344CB8AC3E}">
        <p14:creationId xmlns:p14="http://schemas.microsoft.com/office/powerpoint/2010/main" val="27749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0B66E-3C39-4385-ABDE-DE38ECB9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Februaristaking, 1941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E4B70-E1FF-421F-8C14-353A6D971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065039"/>
          </a:xfrm>
        </p:spPr>
        <p:txBody>
          <a:bodyPr>
            <a:normAutofit/>
          </a:bodyPr>
          <a:lstStyle/>
          <a:p>
            <a:r>
              <a:rPr lang="nl-NL" sz="3600" dirty="0"/>
              <a:t>25 en 26 februari.</a:t>
            </a:r>
          </a:p>
          <a:p>
            <a:r>
              <a:rPr lang="nl-NL" sz="3600" dirty="0"/>
              <a:t>Amsterdam en meerdere steden.</a:t>
            </a:r>
          </a:p>
          <a:p>
            <a:r>
              <a:rPr lang="nl-NL" sz="3600" dirty="0"/>
              <a:t>Eerste grootschalige verzetsactie.</a:t>
            </a:r>
          </a:p>
          <a:p>
            <a:r>
              <a:rPr lang="nl-NL" sz="3600" dirty="0"/>
              <a:t>Razzia’s </a:t>
            </a:r>
          </a:p>
          <a:p>
            <a:r>
              <a:rPr lang="nl-NL" sz="3600" dirty="0"/>
              <a:t>Hard neergeslagen.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175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60CCF-D589-4532-96A3-2DA11D092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165716"/>
            <a:ext cx="10353761" cy="1326321"/>
          </a:xfrm>
        </p:spPr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977DC3-5653-40AE-AD30-B9832B236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722268"/>
            <a:ext cx="10556155" cy="4526132"/>
          </a:xfrm>
        </p:spPr>
        <p:txBody>
          <a:bodyPr>
            <a:normAutofit/>
          </a:bodyPr>
          <a:lstStyle/>
          <a:p>
            <a:r>
              <a:rPr lang="nl-NL" sz="3600" dirty="0"/>
              <a:t>Bekijk de beeldbronnen van Rotterdam </a:t>
            </a:r>
            <a:r>
              <a:rPr lang="nl-NL" sz="3600" i="1" dirty="0"/>
              <a:t>voor 1940 </a:t>
            </a:r>
            <a:r>
              <a:rPr lang="nl-NL" sz="3600" dirty="0"/>
              <a:t>en </a:t>
            </a:r>
            <a:r>
              <a:rPr lang="nl-NL" sz="3600" i="1" dirty="0"/>
              <a:t>huidig</a:t>
            </a:r>
            <a:r>
              <a:rPr lang="nl-NL" sz="3600" dirty="0"/>
              <a:t> Rotterdam.</a:t>
            </a:r>
          </a:p>
          <a:p>
            <a:r>
              <a:rPr lang="nl-NL" sz="3600" dirty="0"/>
              <a:t>Combineer de oude foto’s met de nieuwe foto’s.</a:t>
            </a:r>
          </a:p>
          <a:p>
            <a:r>
              <a:rPr lang="nl-NL" sz="3600" dirty="0"/>
              <a:t>In tweetallen.</a:t>
            </a:r>
          </a:p>
          <a:p>
            <a:r>
              <a:rPr lang="nl-NL" sz="3600" dirty="0"/>
              <a:t>Over 10 minuten bespreken.</a:t>
            </a:r>
          </a:p>
        </p:txBody>
      </p:sp>
    </p:spTree>
    <p:extLst>
      <p:ext uri="{BB962C8B-B14F-4D97-AF65-F5344CB8AC3E}">
        <p14:creationId xmlns:p14="http://schemas.microsoft.com/office/powerpoint/2010/main" val="364028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6721E-9D1F-40E9-B08C-B4C2EDD0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105BE3-E6AA-45FA-99CF-4F1AACF4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5244"/>
            <a:ext cx="10733708" cy="4224837"/>
          </a:xfrm>
        </p:spPr>
        <p:txBody>
          <a:bodyPr>
            <a:normAutofit/>
          </a:bodyPr>
          <a:lstStyle/>
          <a:p>
            <a:r>
              <a:rPr lang="nl-NL" sz="3600" dirty="0"/>
              <a:t>Miss Americana</a:t>
            </a:r>
          </a:p>
          <a:p>
            <a:r>
              <a:rPr lang="nl-NL" sz="3600" dirty="0"/>
              <a:t>De Duitse invasie</a:t>
            </a:r>
          </a:p>
          <a:p>
            <a:r>
              <a:rPr lang="nl-NL" sz="3600" dirty="0"/>
              <a:t>Het bombardement</a:t>
            </a:r>
          </a:p>
          <a:p>
            <a:r>
              <a:rPr lang="nl-NL" sz="3600" dirty="0"/>
              <a:t>De fluwelen handschoen</a:t>
            </a:r>
          </a:p>
          <a:p>
            <a:r>
              <a:rPr lang="nl-NL" sz="3600" dirty="0"/>
              <a:t>De Februaristaking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835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E85E4B-8650-48AA-B08B-0A9D2D929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hlinkClick r:id="rId2"/>
              </a:rPr>
              <a:t>https://rotterdamkaart.nl/kaart-1936/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90941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7A883-F8A9-47CC-BAFE-52A99A475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5CD6C88-6696-4437-9B4F-47076F889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7DDD39-140E-4F90-A6D9-8AF42D576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8" t="12083" r="24688" b="5417"/>
          <a:stretch/>
        </p:blipFill>
        <p:spPr>
          <a:xfrm>
            <a:off x="2079502" y="21095"/>
            <a:ext cx="7561648" cy="68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4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0549D64-2A33-4BD3-BCE7-8ECFCC60B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6513" y="-255948"/>
            <a:ext cx="7453312" cy="921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4AF064-A3ED-4186-A9E1-7B87DB98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88" y="1586144"/>
            <a:ext cx="10353761" cy="1326321"/>
          </a:xfrm>
        </p:spPr>
        <p:txBody>
          <a:bodyPr>
            <a:normAutofit/>
          </a:bodyPr>
          <a:lstStyle/>
          <a:p>
            <a:r>
              <a:rPr lang="nl-NL" sz="4400" dirty="0">
                <a:highlight>
                  <a:srgbClr val="800000"/>
                </a:highlight>
              </a:rPr>
              <a:t>De Duitse inval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1257D7-5CC5-4B4A-A59F-CEED390AC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22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09049-90C2-4A58-B00D-B1F01545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057E73-0904-4329-9D54-F747E0384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CA96B35-8F12-4FC3-BDFD-37A207003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0768" y="0"/>
            <a:ext cx="7070463" cy="8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irkel: leeg 4">
            <a:extLst>
              <a:ext uri="{FF2B5EF4-FFF2-40B4-BE49-F238E27FC236}">
                <a16:creationId xmlns:a16="http://schemas.microsoft.com/office/drawing/2014/main" id="{07A24C3C-70C9-42C6-B0B3-FFE8275D72F1}"/>
              </a:ext>
            </a:extLst>
          </p:cNvPr>
          <p:cNvSpPr/>
          <p:nvPr/>
        </p:nvSpPr>
        <p:spPr>
          <a:xfrm>
            <a:off x="5506282" y="868809"/>
            <a:ext cx="1524832" cy="1475485"/>
          </a:xfrm>
          <a:prstGeom prst="donut">
            <a:avLst>
              <a:gd name="adj" fmla="val 9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Cirkel: leeg 5">
            <a:extLst>
              <a:ext uri="{FF2B5EF4-FFF2-40B4-BE49-F238E27FC236}">
                <a16:creationId xmlns:a16="http://schemas.microsoft.com/office/drawing/2014/main" id="{F8E094D2-3812-44F8-A678-0D158D9E31EB}"/>
              </a:ext>
            </a:extLst>
          </p:cNvPr>
          <p:cNvSpPr/>
          <p:nvPr/>
        </p:nvSpPr>
        <p:spPr>
          <a:xfrm>
            <a:off x="6173586" y="4262103"/>
            <a:ext cx="857528" cy="737743"/>
          </a:xfrm>
          <a:prstGeom prst="donut">
            <a:avLst>
              <a:gd name="adj" fmla="val 9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Cirkel: leeg 6">
            <a:extLst>
              <a:ext uri="{FF2B5EF4-FFF2-40B4-BE49-F238E27FC236}">
                <a16:creationId xmlns:a16="http://schemas.microsoft.com/office/drawing/2014/main" id="{9BC333A4-7AE4-4048-89CF-41E84E0E2915}"/>
              </a:ext>
            </a:extLst>
          </p:cNvPr>
          <p:cNvSpPr/>
          <p:nvPr/>
        </p:nvSpPr>
        <p:spPr>
          <a:xfrm>
            <a:off x="6090675" y="5168008"/>
            <a:ext cx="1113501" cy="1018869"/>
          </a:xfrm>
          <a:prstGeom prst="donut">
            <a:avLst>
              <a:gd name="adj" fmla="val 9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Cirkel: leeg 7">
            <a:extLst>
              <a:ext uri="{FF2B5EF4-FFF2-40B4-BE49-F238E27FC236}">
                <a16:creationId xmlns:a16="http://schemas.microsoft.com/office/drawing/2014/main" id="{73B45AEE-5E09-4B2B-A188-825087258886}"/>
              </a:ext>
            </a:extLst>
          </p:cNvPr>
          <p:cNvSpPr/>
          <p:nvPr/>
        </p:nvSpPr>
        <p:spPr>
          <a:xfrm>
            <a:off x="4108496" y="3943632"/>
            <a:ext cx="857528" cy="737743"/>
          </a:xfrm>
          <a:prstGeom prst="donut">
            <a:avLst>
              <a:gd name="adj" fmla="val 9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5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vliegveld ockenburg 1940">
            <a:extLst>
              <a:ext uri="{FF2B5EF4-FFF2-40B4-BE49-F238E27FC236}">
                <a16:creationId xmlns:a16="http://schemas.microsoft.com/office/drawing/2014/main" id="{9A149229-6194-404D-9509-EA3D4154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0"/>
            <a:ext cx="10279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0F873B-FC37-4D0D-997B-9E5F710B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366103"/>
            <a:ext cx="10353761" cy="1326321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800000"/>
                </a:highlight>
              </a:rPr>
              <a:t>vliegveld </a:t>
            </a:r>
            <a:r>
              <a:rPr lang="nl-NL" sz="4000" dirty="0" err="1">
                <a:highlight>
                  <a:srgbClr val="800000"/>
                </a:highlight>
              </a:rPr>
              <a:t>ockenburg</a:t>
            </a:r>
            <a:r>
              <a:rPr lang="nl-NL" sz="4000" dirty="0">
                <a:highlight>
                  <a:srgbClr val="800000"/>
                </a:highlight>
              </a:rPr>
              <a:t> 1940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25929E-5FC6-4FA3-AFE1-257F464E8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65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DFF4EF-AAFE-431F-86D8-BADF3710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gebouw, buiten, straat, weg&#10;&#10;Automatisch gegenereerde beschrijving">
            <a:extLst>
              <a:ext uri="{FF2B5EF4-FFF2-40B4-BE49-F238E27FC236}">
                <a16:creationId xmlns:a16="http://schemas.microsoft.com/office/drawing/2014/main" id="{928BBA6C-E450-4E18-A0D5-E83DB3776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98" y="-419326"/>
            <a:ext cx="7910452" cy="7477352"/>
          </a:xfrm>
        </p:spPr>
      </p:pic>
    </p:spTree>
    <p:extLst>
      <p:ext uri="{BB962C8B-B14F-4D97-AF65-F5344CB8AC3E}">
        <p14:creationId xmlns:p14="http://schemas.microsoft.com/office/powerpoint/2010/main" val="194390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E8FEE-18AB-4610-8C78-9025BC64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104970"/>
            <a:ext cx="10353761" cy="1326321"/>
          </a:xfrm>
        </p:spPr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14 mei, 1940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1CD82F-D6C5-4773-B786-09149DB45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5" descr="39617175.jpg">
            <a:extLst>
              <a:ext uri="{FF2B5EF4-FFF2-40B4-BE49-F238E27FC236}">
                <a16:creationId xmlns:a16="http://schemas.microsoft.com/office/drawing/2014/main" id="{5EE9EEDF-001E-4717-8E4E-FDD52FC4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438" y="825499"/>
            <a:ext cx="9669154" cy="595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6E168-D864-473E-A5E7-B8807798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46" y="186432"/>
            <a:ext cx="10690507" cy="1598570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800000"/>
                </a:highlight>
              </a:rPr>
              <a:t>Het bombardement van Rotterdam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64112-E280-4A2B-88E1-9E3E680D7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333" y="1926455"/>
            <a:ext cx="10353762" cy="4660776"/>
          </a:xfrm>
        </p:spPr>
        <p:txBody>
          <a:bodyPr>
            <a:normAutofit/>
          </a:bodyPr>
          <a:lstStyle/>
          <a:p>
            <a:r>
              <a:rPr lang="nl-NL" sz="3600" dirty="0"/>
              <a:t>Dreiging van Bombardementen</a:t>
            </a:r>
          </a:p>
          <a:p>
            <a:r>
              <a:rPr lang="nl-NL" sz="3600" dirty="0"/>
              <a:t>Communicatiefout</a:t>
            </a:r>
          </a:p>
          <a:p>
            <a:r>
              <a:rPr lang="nl-NL" sz="3600" dirty="0"/>
              <a:t>Bommenwerpers waren al onderweg</a:t>
            </a:r>
          </a:p>
          <a:p>
            <a:r>
              <a:rPr lang="nl-NL" sz="3600" dirty="0"/>
              <a:t>650-900 doden</a:t>
            </a:r>
          </a:p>
          <a:p>
            <a:r>
              <a:rPr lang="nl-NL" sz="3600" dirty="0"/>
              <a:t>80.000 daklozen</a:t>
            </a:r>
          </a:p>
          <a:p>
            <a:r>
              <a:rPr lang="nl-NL" sz="3600" dirty="0"/>
              <a:t>15 mei: capitulatie</a:t>
            </a:r>
          </a:p>
        </p:txBody>
      </p:sp>
    </p:spTree>
    <p:extLst>
      <p:ext uri="{BB962C8B-B14F-4D97-AF65-F5344CB8AC3E}">
        <p14:creationId xmlns:p14="http://schemas.microsoft.com/office/powerpoint/2010/main" val="2936889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155</Words>
  <Application>Microsoft Office PowerPoint</Application>
  <PresentationFormat>Breedbeeld</PresentationFormat>
  <Paragraphs>38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Calibri</vt:lpstr>
      <vt:lpstr>Rockwell</vt:lpstr>
      <vt:lpstr>Damask</vt:lpstr>
      <vt:lpstr>De Duitse bezetting van Nederland</vt:lpstr>
      <vt:lpstr>Planning</vt:lpstr>
      <vt:lpstr>PowerPoint-presentatie</vt:lpstr>
      <vt:lpstr>De Duitse inval</vt:lpstr>
      <vt:lpstr>PowerPoint-presentatie</vt:lpstr>
      <vt:lpstr>vliegveld ockenburg 1940</vt:lpstr>
      <vt:lpstr>PowerPoint-presentatie</vt:lpstr>
      <vt:lpstr>14 mei, 1940</vt:lpstr>
      <vt:lpstr>Het bombardement van Rotterdam</vt:lpstr>
      <vt:lpstr>PowerPoint-presentatie</vt:lpstr>
      <vt:lpstr>PowerPoint-presentatie</vt:lpstr>
      <vt:lpstr>PowerPoint-presentatie</vt:lpstr>
      <vt:lpstr>PowerPoint-presentatie</vt:lpstr>
      <vt:lpstr>PowerPoint-presentatie</vt:lpstr>
      <vt:lpstr>Fase I: acceptatie en aanpassing (15 mei 1940-feb 1941)</vt:lpstr>
      <vt:lpstr>Nederlandse geschiedenis met Joden</vt:lpstr>
      <vt:lpstr>PowerPoint-presentatie</vt:lpstr>
      <vt:lpstr>Februaristaking, 1941</vt:lpstr>
      <vt:lpstr>Opdracht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Duitse bezetting van Nederland</dc:title>
  <dc:creator>ferry vd horst</dc:creator>
  <cp:lastModifiedBy>ferry vd horst</cp:lastModifiedBy>
  <cp:revision>6</cp:revision>
  <dcterms:created xsi:type="dcterms:W3CDTF">2020-03-10T14:38:11Z</dcterms:created>
  <dcterms:modified xsi:type="dcterms:W3CDTF">2020-03-10T20:23:12Z</dcterms:modified>
</cp:coreProperties>
</file>